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915" r:id="rId2"/>
    <p:sldMasterId id="2147483928" r:id="rId3"/>
    <p:sldMasterId id="2147483947" r:id="rId4"/>
    <p:sldMasterId id="2147483964" r:id="rId5"/>
    <p:sldMasterId id="2147483981" r:id="rId6"/>
  </p:sldMasterIdLst>
  <p:notesMasterIdLst>
    <p:notesMasterId r:id="rId37"/>
  </p:notesMasterIdLst>
  <p:handoutMasterIdLst>
    <p:handoutMasterId r:id="rId38"/>
  </p:handoutMasterIdLst>
  <p:sldIdLst>
    <p:sldId id="333" r:id="rId7"/>
    <p:sldId id="347" r:id="rId8"/>
    <p:sldId id="319" r:id="rId9"/>
    <p:sldId id="350" r:id="rId10"/>
    <p:sldId id="320" r:id="rId11"/>
    <p:sldId id="351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64" r:id="rId20"/>
    <p:sldId id="352" r:id="rId21"/>
    <p:sldId id="378" r:id="rId22"/>
    <p:sldId id="377" r:id="rId23"/>
    <p:sldId id="376" r:id="rId24"/>
    <p:sldId id="328" r:id="rId25"/>
    <p:sldId id="379" r:id="rId26"/>
    <p:sldId id="380" r:id="rId27"/>
    <p:sldId id="381" r:id="rId28"/>
    <p:sldId id="382" r:id="rId29"/>
    <p:sldId id="383" r:id="rId30"/>
    <p:sldId id="341" r:id="rId31"/>
    <p:sldId id="384" r:id="rId32"/>
    <p:sldId id="353" r:id="rId33"/>
    <p:sldId id="360" r:id="rId34"/>
    <p:sldId id="329" r:id="rId35"/>
    <p:sldId id="363" r:id="rId3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101FF"/>
    <a:srgbClr val="E6E6E6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9" autoAdjust="0"/>
    <p:restoredTop sz="94660"/>
  </p:normalViewPr>
  <p:slideViewPr>
    <p:cSldViewPr>
      <p:cViewPr varScale="1">
        <p:scale>
          <a:sx n="110" d="100"/>
          <a:sy n="110" d="100"/>
        </p:scale>
        <p:origin x="142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0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833599" y="626355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6632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3207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521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4365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6998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3100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068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185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5194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1280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3757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91046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39246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1387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883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39012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9163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4390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70524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46741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3323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25925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6756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478518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1874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4831321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585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2005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8576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303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3755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0286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9363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2970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70953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786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1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71689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73194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58757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162385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98850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391760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6695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3710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50716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611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3335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10601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53964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24179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58887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088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38213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1348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6492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924085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612778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62007"/>
      </p:ext>
    </p:extLst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8910125"/>
      </p:ext>
    </p:extLst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44237"/>
      </p:ext>
    </p:extLst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3764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95206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762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889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239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185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6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632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833599" y="626355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587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228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833599" y="626355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264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833599" y="626355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2149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833599" y="626355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570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833599" y="626355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05936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833599" y="626355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1427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833599" y="626355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7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5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946" r:id="rId13"/>
  </p:sldLayoutIdLst>
  <p:transition/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6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1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83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0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Line 6"/>
          <p:cNvSpPr>
            <a:spLocks noChangeShapeType="1"/>
          </p:cNvSpPr>
          <p:nvPr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H="1">
            <a:off x="1152525" y="12700"/>
            <a:ext cx="7980363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H="1">
            <a:off x="1660525" y="1552575"/>
            <a:ext cx="74771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H="1">
            <a:off x="1933575" y="419100"/>
            <a:ext cx="72104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1" name="Picture 8" descr="DIP3E_book_cover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2" y="207962"/>
            <a:ext cx="1262062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"/>
          <p:cNvSpPr txBox="1">
            <a:spLocks noChangeArrowheads="1"/>
          </p:cNvSpPr>
          <p:nvPr userDrawn="1"/>
        </p:nvSpPr>
        <p:spPr bwMode="auto">
          <a:xfrm>
            <a:off x="6597353" y="207962"/>
            <a:ext cx="253553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TW" sz="900" dirty="0">
                <a:latin typeface="Verdana" panose="020B0604030504040204" pitchFamily="34" charset="0"/>
                <a:ea typeface="新細明體" panose="02020500000000000000" pitchFamily="18" charset="-120"/>
              </a:rPr>
              <a:t>www.ImageProcessingPlace.com</a:t>
            </a:r>
          </a:p>
        </p:txBody>
      </p: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2911085" y="52387"/>
            <a:ext cx="3536950" cy="366713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1800" b="1" i="1" dirty="0">
                <a:solidFill>
                  <a:srgbClr val="FF0000"/>
                </a:solidFill>
                <a:latin typeface="Book Antiqua" panose="02040602050305030304" pitchFamily="18" charset="0"/>
                <a:ea typeface="新細明體" panose="02020500000000000000" pitchFamily="18" charset="-120"/>
              </a:rPr>
              <a:t>Digital Image Processing, 3rd ed.</a:t>
            </a:r>
            <a:endParaRPr lang="en-US" altLang="zh-TW" sz="1800" b="1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 userDrawn="1"/>
        </p:nvSpPr>
        <p:spPr bwMode="auto">
          <a:xfrm>
            <a:off x="-38100" y="6429375"/>
            <a:ext cx="2566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900" dirty="0">
                <a:latin typeface="Arial" panose="020B0604020202020204" pitchFamily="34" charset="0"/>
                <a:ea typeface="新細明體" panose="02020500000000000000" pitchFamily="18" charset="-120"/>
              </a:rPr>
              <a:t>© 1992</a:t>
            </a:r>
            <a:r>
              <a:rPr lang="en-US" altLang="zh-TW" sz="9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–</a:t>
            </a:r>
            <a:r>
              <a:rPr lang="en-US" altLang="zh-TW" sz="900" dirty="0">
                <a:latin typeface="Arial" panose="020B0604020202020204" pitchFamily="34" charset="0"/>
                <a:ea typeface="新細明體" panose="02020500000000000000" pitchFamily="18" charset="-120"/>
              </a:rPr>
              <a:t>2008  R. C. Gonzalez &amp; R. E. Woods</a:t>
            </a:r>
            <a:r>
              <a:rPr lang="en-US" altLang="zh-TW" dirty="0"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8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png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ww.youtube.com/watch?v=-sAoJgJUA8Y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/>
              <a:t>Chapter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>
            <a:normAutofit/>
          </a:bodyPr>
          <a:lstStyle/>
          <a:p>
            <a:r>
              <a:rPr lang="en-US" dirty="0"/>
              <a:t>The image, its representations and properties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511625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28600" y="1524000"/>
            <a:ext cx="8534400" cy="4612806"/>
          </a:xfrm>
        </p:spPr>
        <p:txBody>
          <a:bodyPr/>
          <a:lstStyle/>
          <a:p>
            <a:pPr lvl="0"/>
            <a:r>
              <a:rPr lang="en-US" altLang="zh-TW" dirty="0">
                <a:solidFill>
                  <a:srgbClr val="FFFF00"/>
                </a:solidFill>
              </a:rPr>
              <a:t>Color gamut (</a:t>
            </a:r>
            <a:r>
              <a:rPr lang="zh-TW" altLang="zh-TW" dirty="0">
                <a:solidFill>
                  <a:srgbClr val="FFFF00"/>
                </a:solidFill>
              </a:rPr>
              <a:t>色域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US" altLang="zh-TW" dirty="0"/>
              <a:t>The subspace of colors perceivable by humans is called the color gamut.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38914" name="Picture 2" descr="C:\Documents and Settings\altit\Desktop\Sonka 4e Jpegs\93607_ch02\Figure 2.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2497137" cy="2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dn.soundandvision.com/images/b0066645_55e06f5d611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032760"/>
            <a:ext cx="3964011" cy="28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506005" y="5905973"/>
            <a:ext cx="5256995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https://personalaudio.hk/2017/08/04/colors/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>
                    <a:effectLst/>
                  </a:rPr>
                  <a:t>The CIE 1931 color space </a:t>
                </a:r>
                <a:r>
                  <a:rPr lang="en-US" altLang="zh-TW" dirty="0">
                    <a:solidFill>
                      <a:srgbClr val="FFC000"/>
                    </a:solidFill>
                    <a:effectLst/>
                  </a:rPr>
                  <a:t>chromaticity diagram </a:t>
                </a:r>
                <a:r>
                  <a:rPr lang="en-US" altLang="zh-TW" dirty="0">
                    <a:effectLst/>
                  </a:rPr>
                  <a:t>(</a:t>
                </a:r>
                <a:r>
                  <a:rPr lang="zh-TW" altLang="en-US" dirty="0">
                    <a:effectLst/>
                  </a:rPr>
                  <a:t>色度圖</a:t>
                </a:r>
                <a:r>
                  <a:rPr lang="en-US" altLang="zh-TW" dirty="0">
                    <a:effectLst/>
                  </a:rPr>
                  <a:t>)</a:t>
                </a:r>
              </a:p>
              <a:p>
                <a:pPr lvl="1"/>
                <a:r>
                  <a:rPr lang="en-US" altLang="zh-TW" dirty="0">
                    <a:effectLst/>
                  </a:rPr>
                  <a:t>CIE chromaticity diagram is a projection of XYZ color space into a plane.</a:t>
                </a:r>
              </a:p>
              <a:p>
                <a:pPr lvl="1"/>
                <a:r>
                  <a:rPr lang="en-US" altLang="zh-TW" dirty="0">
                    <a:effectLst/>
                  </a:rPr>
                  <a:t>The </a:t>
                </a:r>
                <a:r>
                  <a:rPr lang="en-US" altLang="zh-TW" dirty="0">
                    <a:solidFill>
                      <a:srgbClr val="FFC000"/>
                    </a:solidFill>
                    <a:effectLst/>
                  </a:rPr>
                  <a:t>triangle</a:t>
                </a:r>
                <a:r>
                  <a:rPr lang="en-US" altLang="zh-TW" dirty="0">
                    <a:effectLst/>
                  </a:rPr>
                  <a:t> depicts a subset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effectLst/>
                  </a:rPr>
                  <a:t>of colors spanned by red,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effectLst/>
                  </a:rPr>
                  <a:t>green, and blue. These are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solidFill>
                      <a:srgbClr val="FFC000"/>
                    </a:solidFill>
                    <a:effectLst/>
                  </a:rPr>
                  <a:t>TV colors</a:t>
                </a:r>
                <a:r>
                  <a:rPr lang="en-US" altLang="zh-TW" dirty="0">
                    <a:effectLst/>
                  </a:rPr>
                  <a:t>, i.e., all possible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effectLst/>
                  </a:rPr>
                  <a:t>colors, which can be seen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effectLst/>
                  </a:rPr>
                  <a:t>on a CRT display.</a:t>
                </a:r>
              </a:p>
              <a:p>
                <a:pPr lvl="1"/>
                <a:r>
                  <a:rPr lang="en-US" altLang="zh-TW" dirty="0"/>
                  <a:t>Given X, Y, Z, then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y, z</a:t>
                </a:r>
                <a:r>
                  <a:rPr lang="en-US" altLang="zh-TW" dirty="0"/>
                  <a:t> can be</a:t>
                </a:r>
                <a:br>
                  <a:rPr lang="en-US" altLang="zh-TW" dirty="0"/>
                </a:br>
                <a:r>
                  <a:rPr lang="en-US" altLang="zh-TW" dirty="0"/>
                  <a:t> obtained by</a:t>
                </a:r>
              </a:p>
              <a:p>
                <a:pPr marL="365125" lvl="1" indent="0">
                  <a:buNone/>
                </a:pPr>
                <a:r>
                  <a:rPr lang="en-US" altLang="zh-TW" sz="24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altLang="zh-TW" sz="2400" dirty="0"/>
                  <a:t>;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US" altLang="zh-TW" sz="2400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TW" altLang="en-US" sz="19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7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72993"/>
            <a:ext cx="3505200" cy="33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Display and printing devices use three selected real primary colors (</a:t>
            </a:r>
            <a:r>
              <a:rPr lang="zh-TW" altLang="en-US" sz="1800" dirty="0"/>
              <a:t>原色</a:t>
            </a:r>
            <a:r>
              <a:rPr lang="en-US" altLang="zh-TW" sz="1800" dirty="0"/>
              <a:t>;</a:t>
            </a:r>
            <a:r>
              <a:rPr lang="zh-TW" altLang="en-US" sz="1800" dirty="0"/>
              <a:t>基色</a:t>
            </a:r>
            <a:r>
              <a:rPr lang="en-US" altLang="zh-TW" dirty="0"/>
              <a:t>).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012405" y="2929128"/>
            <a:ext cx="7271590" cy="3398471"/>
            <a:chOff x="1012405" y="2929128"/>
            <a:chExt cx="7271590" cy="3398471"/>
          </a:xfrm>
        </p:grpSpPr>
        <p:pic>
          <p:nvPicPr>
            <p:cNvPr id="40962" name="Picture 2" descr="C:\Documents and Settings\altit\Desktop\Sonka 4e Jpegs\93607_ch02\Figure 2.3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405" y="2929128"/>
              <a:ext cx="7271590" cy="339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407" y="2937511"/>
              <a:ext cx="2416594" cy="262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170" y="2929128"/>
              <a:ext cx="2409825" cy="262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2929128"/>
              <a:ext cx="2445169" cy="262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RGB color space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spaces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41986" name="Picture 2" descr="C:\Documents and Settings\altit\Desktop\Sonka 4e Jpegs\93607_ch02\Figure 2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66217"/>
            <a:ext cx="8387950" cy="30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81917"/>
            <a:ext cx="3187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60033"/>
            <a:ext cx="6663055" cy="5368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15760"/>
            <a:ext cx="1920772" cy="171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4">
            <a:extLst>
              <a:ext uri="{FF2B5EF4-FFF2-40B4-BE49-F238E27FC236}">
                <a16:creationId xmlns:a16="http://schemas.microsoft.com/office/drawing/2014/main" id="{D278F64A-50AA-4FE1-A88D-D60B6A461634}"/>
              </a:ext>
            </a:extLst>
          </p:cNvPr>
          <p:cNvSpPr txBox="1">
            <a:spLocks/>
          </p:cNvSpPr>
          <p:nvPr/>
        </p:nvSpPr>
        <p:spPr>
          <a:xfrm>
            <a:off x="381000" y="248916"/>
            <a:ext cx="8534400" cy="863138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dirty="0"/>
              <a:t>RGB</a:t>
            </a:r>
            <a:r>
              <a:rPr lang="zh-TW" altLang="en-US" dirty="0"/>
              <a:t> </a:t>
            </a:r>
            <a:r>
              <a:rPr lang="en-US" altLang="zh-TW" dirty="0"/>
              <a:t>color spaces</a:t>
            </a:r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1"/>
                <a:ext cx="8534400" cy="4191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/>
                  <a:t>One of the transformations between RGB and XYZ color space</a:t>
                </a:r>
              </a:p>
              <a:p>
                <a:r>
                  <a:rPr lang="en-US" altLang="zh-TW" sz="2000" dirty="0">
                    <a:ea typeface="新細明體" panose="02020500000000000000" pitchFamily="18" charset="-120"/>
                  </a:rPr>
                  <a:t>An XYZ to RGB conversion</a:t>
                </a:r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.24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−1.54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−0.50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−0.98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1.88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0.06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1.06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 dirty="0"/>
                  <a:t>  </a:t>
                </a:r>
              </a:p>
              <a:p>
                <a:r>
                  <a:rPr lang="en-US" altLang="zh-TW" sz="2000" dirty="0">
                    <a:ea typeface="新細明體" panose="02020500000000000000" pitchFamily="18" charset="-120"/>
                  </a:rPr>
                  <a:t>An RGB to XYZ conversion</a:t>
                </a:r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.41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0.36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0.18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0.21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0.72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0.12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1"/>
                <a:ext cx="8534400" cy="4191000"/>
              </a:xfrm>
              <a:blipFill>
                <a:blip r:embed="rId2"/>
                <a:stretch>
                  <a:fillRect l="-1714" t="-4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spaces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62000" y="5856255"/>
            <a:ext cx="6158484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https://www.w3schools.com/colors/colors_converter.asp</a:t>
            </a:r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831DA-BC90-4CCA-833A-D4090ED755F2}"/>
              </a:ext>
            </a:extLst>
          </p:cNvPr>
          <p:cNvSpPr/>
          <p:nvPr/>
        </p:nvSpPr>
        <p:spPr>
          <a:xfrm>
            <a:off x="749060" y="5418439"/>
            <a:ext cx="6171424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https://www.rapidtables.com/convert/color/index.html</a:t>
            </a:r>
          </a:p>
        </p:txBody>
      </p:sp>
    </p:spTree>
    <p:extLst>
      <p:ext uri="{BB962C8B-B14F-4D97-AF65-F5344CB8AC3E}">
        <p14:creationId xmlns:p14="http://schemas.microsoft.com/office/powerpoint/2010/main" val="67063190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© 2015 Cengage Learning Engineering. All Rights Reserved.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D24B2-5D52-46F7-B915-67CABB3AD0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24001"/>
            <a:ext cx="8534400" cy="4191000"/>
          </a:xfrm>
        </p:spPr>
        <p:txBody>
          <a:bodyPr>
            <a:normAutofit/>
          </a:bodyPr>
          <a:lstStyle/>
          <a:p>
            <a:pPr lvl="1"/>
            <a:r>
              <a:rPr lang="en-US" altLang="zh-TW" dirty="0">
                <a:solidFill>
                  <a:srgbClr val="FFFF00"/>
                </a:solidFill>
              </a:rPr>
              <a:t>CMY</a:t>
            </a:r>
            <a:r>
              <a:rPr lang="en-US" altLang="zh-TW" dirty="0"/>
              <a:t> color model uses subtractive color mixing which is used in printing processes.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Cyan (</a:t>
            </a:r>
            <a:r>
              <a:rPr lang="zh-TW" altLang="en-US" dirty="0">
                <a:ea typeface="新細明體" panose="02020500000000000000" pitchFamily="18" charset="-120"/>
              </a:rPr>
              <a:t>青綠色</a:t>
            </a:r>
            <a:r>
              <a:rPr lang="en-US" altLang="zh-TW" dirty="0">
                <a:ea typeface="新細明體" panose="02020500000000000000" pitchFamily="18" charset="-120"/>
              </a:rPr>
              <a:t>), magenta (</a:t>
            </a:r>
            <a:r>
              <a:rPr lang="zh-TW" altLang="en-US" dirty="0">
                <a:ea typeface="新細明體" panose="02020500000000000000" pitchFamily="18" charset="-120"/>
              </a:rPr>
              <a:t>洋紅色</a:t>
            </a:r>
            <a:r>
              <a:rPr lang="en-US" altLang="zh-TW" dirty="0">
                <a:ea typeface="新細明體" panose="02020500000000000000" pitchFamily="18" charset="-120"/>
              </a:rPr>
              <a:t>), and yellow (</a:t>
            </a:r>
            <a:r>
              <a:rPr lang="zh-TW" altLang="en-US" dirty="0">
                <a:ea typeface="新細明體" panose="02020500000000000000" pitchFamily="18" charset="-120"/>
              </a:rPr>
              <a:t>黃色</a:t>
            </a:r>
            <a:r>
              <a:rPr lang="en-US" altLang="zh-TW" dirty="0">
                <a:ea typeface="新細明體" panose="02020500000000000000" pitchFamily="18" charset="-120"/>
              </a:rPr>
              <a:t>) are the </a:t>
            </a:r>
            <a:r>
              <a:rPr lang="en-US" altLang="zh-TW" dirty="0">
                <a:solidFill>
                  <a:srgbClr val="FFC000"/>
                </a:solidFill>
                <a:ea typeface="新細明體" panose="02020500000000000000" pitchFamily="18" charset="-120"/>
              </a:rPr>
              <a:t>secondary colors </a:t>
            </a: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zh-TW" altLang="en-US" dirty="0">
                <a:ea typeface="新細明體" panose="02020500000000000000" pitchFamily="18" charset="-120"/>
              </a:rPr>
              <a:t>二次色</a:t>
            </a:r>
            <a:r>
              <a:rPr lang="en-US" altLang="zh-TW" dirty="0">
                <a:ea typeface="新細明體" panose="02020500000000000000" pitchFamily="18" charset="-120"/>
              </a:rPr>
              <a:t>) of light of </a:t>
            </a:r>
            <a:r>
              <a:rPr lang="en-US" altLang="zh-TW" dirty="0">
                <a:solidFill>
                  <a:srgbClr val="FFC000"/>
                </a:solidFill>
                <a:ea typeface="新細明體" panose="02020500000000000000" pitchFamily="18" charset="-120"/>
              </a:rPr>
              <a:t>the primary colors </a:t>
            </a: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zh-TW" altLang="en-US" dirty="0">
                <a:ea typeface="新細明體" panose="02020500000000000000" pitchFamily="18" charset="-120"/>
              </a:rPr>
              <a:t>原色</a:t>
            </a:r>
            <a:r>
              <a:rPr lang="en-US" altLang="zh-TW" dirty="0">
                <a:ea typeface="新細明體" panose="02020500000000000000" pitchFamily="18" charset="-120"/>
              </a:rPr>
              <a:t>) of pigments (</a:t>
            </a:r>
            <a:r>
              <a:rPr lang="zh-TW" altLang="zh-TW" dirty="0">
                <a:latin typeface="Arial Unicode MS"/>
                <a:ea typeface="inherit"/>
              </a:rPr>
              <a:t>顏料</a:t>
            </a:r>
            <a:r>
              <a:rPr lang="en-US" altLang="zh-TW" dirty="0">
                <a:latin typeface="Arial Unicode MS"/>
                <a:ea typeface="inherit"/>
              </a:rPr>
              <a:t>)</a:t>
            </a:r>
            <a:r>
              <a:rPr lang="en-US" altLang="zh-TW" dirty="0">
                <a:ea typeface="新細明體" panose="02020500000000000000" pitchFamily="18" charset="-120"/>
              </a:rPr>
              <a:t>.</a:t>
            </a:r>
          </a:p>
          <a:p>
            <a:pPr lvl="1"/>
            <a:r>
              <a:rPr lang="en-US" altLang="zh-TW" dirty="0">
                <a:ea typeface="新細明體" panose="02020500000000000000" pitchFamily="18" charset="-120"/>
              </a:rPr>
              <a:t>An RGB to CMY conversion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spaces</a:t>
            </a:r>
            <a:endParaRPr lang="zh-TW" altLang="en-US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9F0F8AFC-C1E3-49A8-9F65-F6D7132A0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377154"/>
              </p:ext>
            </p:extLst>
          </p:nvPr>
        </p:nvGraphicFramePr>
        <p:xfrm>
          <a:off x="1371600" y="4038600"/>
          <a:ext cx="1828800" cy="124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方程式" r:id="rId3" imgW="1041120" imgH="711000" progId="Equation.3">
                  <p:embed/>
                </p:oleObj>
              </mc:Choice>
              <mc:Fallback>
                <p:oleObj name="方程式" r:id="rId3" imgW="1041120" imgH="711000" progId="Equation.3">
                  <p:embed/>
                  <p:pic>
                    <p:nvPicPr>
                      <p:cNvPr id="10" name="Object 6">
                        <a:extLst>
                          <a:ext uri="{FF2B5EF4-FFF2-40B4-BE49-F238E27FC236}">
                            <a16:creationId xmlns:a16="http://schemas.microsoft.com/office/drawing/2014/main" id="{9F0F8AFC-C1E3-49A8-9F65-F6D7132A093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038600"/>
                        <a:ext cx="1828800" cy="124863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0">
            <a:extLst>
              <a:ext uri="{FF2B5EF4-FFF2-40B4-BE49-F238E27FC236}">
                <a16:creationId xmlns:a16="http://schemas.microsoft.com/office/drawing/2014/main" id="{96F96E18-A2CF-469C-A1EA-A910338202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72000" y="3205564"/>
            <a:ext cx="4033606" cy="3051526"/>
            <a:chOff x="1354" y="2024"/>
            <a:chExt cx="2107" cy="1594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227544C2-F86F-4D5E-A36F-E6B67AD9E8A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54" y="2024"/>
              <a:ext cx="2107" cy="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17F33D04-BC7E-4F3F-AF6F-CEB003148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" y="2024"/>
              <a:ext cx="2110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448586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© 2015 Cengage Learning Engineering. All Rights Reserved.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D24B2-5D52-46F7-B915-67CABB3AD0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24001"/>
            <a:ext cx="8534400" cy="4191000"/>
          </a:xfrm>
        </p:spPr>
        <p:txBody>
          <a:bodyPr>
            <a:normAutofit/>
          </a:bodyPr>
          <a:lstStyle/>
          <a:p>
            <a:pPr lvl="1"/>
            <a:r>
              <a:rPr lang="en-US" altLang="zh-TW" dirty="0">
                <a:solidFill>
                  <a:srgbClr val="FFFF00"/>
                </a:solidFill>
              </a:rPr>
              <a:t>CMYK</a:t>
            </a:r>
            <a:r>
              <a:rPr lang="en-US" altLang="zh-TW" dirty="0"/>
              <a:t> (K: black) stores ink values for black in addition.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spaces</a:t>
            </a:r>
            <a:endParaRPr lang="zh-TW" altLang="en-US" dirty="0"/>
          </a:p>
        </p:txBody>
      </p:sp>
      <p:pic>
        <p:nvPicPr>
          <p:cNvPr id="11" name="Picture 4" descr="https://intranet.mcad.edu/sites/default/files/userimages/Service__Bureau/subtractive-additive.jpg">
            <a:extLst>
              <a:ext uri="{FF2B5EF4-FFF2-40B4-BE49-F238E27FC236}">
                <a16:creationId xmlns:a16="http://schemas.microsoft.com/office/drawing/2014/main" id="{0668BA64-E103-4158-9FDA-1D506E814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09971"/>
            <a:ext cx="5181600" cy="30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DCDFE0-7EFD-47F1-A8E6-A649E8C06C25}"/>
              </a:ext>
            </a:extLst>
          </p:cNvPr>
          <p:cNvSpPr/>
          <p:nvPr/>
        </p:nvSpPr>
        <p:spPr>
          <a:xfrm>
            <a:off x="1600200" y="5341725"/>
            <a:ext cx="5063650" cy="42319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zh-TW" sz="1050" dirty="0"/>
              <a:t>減色法</a:t>
            </a:r>
            <a:r>
              <a:rPr lang="zh-TW" altLang="en-US" sz="1100" dirty="0"/>
              <a:t>https://zh.wikipedia.org/wiki/%E6%B8%9B%E8%89%B2%E6%B3%95</a:t>
            </a:r>
          </a:p>
        </p:txBody>
      </p:sp>
    </p:spTree>
    <p:extLst>
      <p:ext uri="{BB962C8B-B14F-4D97-AF65-F5344CB8AC3E}">
        <p14:creationId xmlns:p14="http://schemas.microsoft.com/office/powerpoint/2010/main" val="175814782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74" name="Picture 2" descr="https://upload.wikimedia.org/wikipedia/commons/thumb/2/28/RGB_illumination.jpg/220px-RGB_illuminatio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92" y="2284508"/>
            <a:ext cx="3145536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984220" y="170769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cs typeface="Times New Roman" panose="02020603050405020304" pitchFamily="18" charset="0"/>
              </a:rPr>
              <a:t>Additive color (</a:t>
            </a:r>
            <a:r>
              <a:rPr lang="zh-TW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加色法</a:t>
            </a:r>
            <a:r>
              <a:rPr lang="en-US" altLang="zh-TW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1078992" y="5737506"/>
            <a:ext cx="341985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https://zh.wikipedia.org/wiki/%E5%8A%A0%E8%89%B2%E6%B3%95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5035534" y="5491156"/>
            <a:ext cx="321556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https://zh.wikipedia.org/wiki/%E6%B8%9B%E8%89%B2%E6%B3%95</a:t>
            </a:r>
          </a:p>
        </p:txBody>
      </p:sp>
      <p:sp>
        <p:nvSpPr>
          <p:cNvPr id="9" name="矩形 8"/>
          <p:cNvSpPr/>
          <p:nvPr/>
        </p:nvSpPr>
        <p:spPr>
          <a:xfrm>
            <a:off x="4829973" y="1707696"/>
            <a:ext cx="3421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cs typeface="Times New Roman" panose="02020603050405020304" pitchFamily="18" charset="0"/>
              </a:rPr>
              <a:t>Subtractive color(</a:t>
            </a:r>
            <a:r>
              <a:rPr lang="zh-TW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減色法</a:t>
            </a:r>
            <a:r>
              <a:rPr lang="en-US" altLang="zh-TW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矩形 9"/>
          <p:cNvSpPr/>
          <p:nvPr/>
        </p:nvSpPr>
        <p:spPr>
          <a:xfrm>
            <a:off x="4930424" y="2314679"/>
            <a:ext cx="34257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減色法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模型解釋了</a:t>
            </a:r>
            <a:r>
              <a:rPr lang="zh-TW" altLang="en-US" sz="1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塗料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TW" altLang="en-US" sz="1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染料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TW" altLang="en-US" sz="1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墨水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zh-TW" altLang="en-US" sz="1800" dirty="0">
                <a:solidFill>
                  <a:srgbClr val="0B0080"/>
                </a:solidFill>
                <a:latin typeface="Arial" panose="020B0604020202020204" pitchFamily="34" charset="0"/>
              </a:rPr>
              <a:t>天然色素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的混合物產生的顏色，每個</a:t>
            </a:r>
            <a:r>
              <a:rPr lang="zh-TW" altLang="en-US" sz="1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顏色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會減去（即吸收）某些</a:t>
            </a:r>
            <a:r>
              <a:rPr lang="zh-TW" altLang="en-US" sz="1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波長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TW" altLang="en-US" sz="1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光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並向其他反射。表面所顯示的顏色取決於它反映在</a:t>
            </a:r>
            <a:r>
              <a:rPr lang="zh-TW" altLang="en-US" sz="1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電磁波譜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的顏色。</a:t>
            </a:r>
            <a:endParaRPr lang="zh-TW" altLang="en-US" sz="1800" dirty="0"/>
          </a:p>
        </p:txBody>
      </p:sp>
      <p:sp>
        <p:nvSpPr>
          <p:cNvPr id="11" name="矩形 10"/>
          <p:cNvSpPr/>
          <p:nvPr/>
        </p:nvSpPr>
        <p:spPr>
          <a:xfrm>
            <a:off x="1022736" y="4788551"/>
            <a:ext cx="3320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加色法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是描述那些由不同顏色的</a:t>
            </a:r>
            <a:r>
              <a:rPr lang="zh-TW" altLang="en-US" sz="18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光</a:t>
            </a:r>
            <a:r>
              <a:rPr lang="zh-TW" altLang="en-US" sz="18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混合形成新顏色的情形。</a:t>
            </a:r>
            <a:endParaRPr lang="zh-TW" altLang="en-US" sz="1800" dirty="0"/>
          </a:p>
        </p:txBody>
      </p:sp>
      <p:sp>
        <p:nvSpPr>
          <p:cNvPr id="12" name="標題 4">
            <a:extLst>
              <a:ext uri="{FF2B5EF4-FFF2-40B4-BE49-F238E27FC236}">
                <a16:creationId xmlns:a16="http://schemas.microsoft.com/office/drawing/2014/main" id="{5EE547CF-5601-4BC3-8A00-1336D6D644A5}"/>
              </a:ext>
            </a:extLst>
          </p:cNvPr>
          <p:cNvSpPr txBox="1">
            <a:spLocks/>
          </p:cNvSpPr>
          <p:nvPr/>
        </p:nvSpPr>
        <p:spPr>
          <a:xfrm>
            <a:off x="381000" y="248916"/>
            <a:ext cx="8534400" cy="863138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Color Fundamentals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69BCE8D-3CA1-4957-BC3E-BF77353EA4C7}"/>
              </a:ext>
            </a:extLst>
          </p:cNvPr>
          <p:cNvSpPr/>
          <p:nvPr/>
        </p:nvSpPr>
        <p:spPr>
          <a:xfrm>
            <a:off x="1078993" y="5434882"/>
            <a:ext cx="341985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https://en.wikipedia.org/wiki/Additive_color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14513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HSV color model (</a:t>
            </a:r>
            <a:r>
              <a:rPr lang="en-US" altLang="zh-TW" dirty="0">
                <a:solidFill>
                  <a:srgbClr val="FFC000"/>
                </a:solidFill>
              </a:rPr>
              <a:t>Hue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Saturation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rgbClr val="FFC000"/>
                </a:solidFill>
              </a:rPr>
              <a:t>Value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HSV color model is illustrated as a cylinder.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HSV </a:t>
            </a:r>
            <a:r>
              <a:rPr lang="en-US" altLang="zh-TW" dirty="0" err="1">
                <a:solidFill>
                  <a:srgbClr val="FFC000"/>
                </a:solidFill>
              </a:rPr>
              <a:t>v.s</a:t>
            </a:r>
            <a:r>
              <a:rPr lang="en-US" altLang="zh-TW" dirty="0">
                <a:solidFill>
                  <a:srgbClr val="FFC000"/>
                </a:solidFill>
              </a:rPr>
              <a:t>. HSL</a:t>
            </a:r>
            <a:r>
              <a:rPr lang="en-US" altLang="zh-TW" dirty="0"/>
              <a:t>:  https://en.wikipedia.org/wiki/HSL_and_HSV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spaces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4" y="3276600"/>
            <a:ext cx="3690938" cy="26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http://i.stack.imgur.com/LjbF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276600"/>
            <a:ext cx="3866701" cy="26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Physics of color</a:t>
            </a:r>
          </a:p>
          <a:p>
            <a:pPr lvl="1"/>
            <a:r>
              <a:rPr lang="en-US" altLang="zh-TW" dirty="0"/>
              <a:t>The world is </a:t>
            </a:r>
            <a:r>
              <a:rPr lang="en-US" altLang="zh-TW" dirty="0">
                <a:solidFill>
                  <a:srgbClr val="FFFF00"/>
                </a:solidFill>
              </a:rPr>
              <a:t>colorless</a:t>
            </a:r>
            <a:r>
              <a:rPr lang="en-US" altLang="zh-TW" dirty="0"/>
              <a:t>.  </a:t>
            </a:r>
          </a:p>
          <a:p>
            <a:pPr lvl="1"/>
            <a:r>
              <a:rPr lang="en-US" altLang="zh-TW" dirty="0"/>
              <a:t>Human color perception is carried out by the </a:t>
            </a:r>
            <a:r>
              <a:rPr lang="en-US" altLang="zh-TW" dirty="0">
                <a:solidFill>
                  <a:srgbClr val="FFFF00"/>
                </a:solidFill>
              </a:rPr>
              <a:t>nervous system (</a:t>
            </a:r>
            <a:r>
              <a:rPr lang="zh-TW" altLang="en-US" sz="1800" dirty="0">
                <a:solidFill>
                  <a:srgbClr val="FFFF00"/>
                </a:solidFill>
              </a:rPr>
              <a:t>神經系統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  <a:r>
              <a:rPr lang="en-US" altLang="zh-TW" dirty="0"/>
              <a:t>, which interprets differently to distinct electromagnetic wavelengths (</a:t>
            </a:r>
            <a:r>
              <a:rPr lang="zh-TW" altLang="zh-TW" sz="1800" dirty="0"/>
              <a:t>電磁波長 </a:t>
            </a:r>
            <a:r>
              <a:rPr lang="en-US" altLang="zh-TW" dirty="0"/>
              <a:t>). </a:t>
            </a:r>
          </a:p>
          <a:p>
            <a:pPr lvl="1"/>
            <a:r>
              <a:rPr lang="en-US" altLang="zh-TW" sz="2400" dirty="0">
                <a:solidFill>
                  <a:srgbClr val="FFC000"/>
                </a:solidFill>
              </a:rPr>
              <a:t>Electromagnetic spectrum </a:t>
            </a:r>
            <a:r>
              <a:rPr lang="en-US" altLang="zh-TW" dirty="0"/>
              <a:t>(</a:t>
            </a:r>
            <a:r>
              <a:rPr lang="zh-TW" altLang="zh-TW" sz="1800" dirty="0"/>
              <a:t>電磁頻譜</a:t>
            </a:r>
            <a:r>
              <a:rPr lang="zh-TW" altLang="zh-TW" dirty="0"/>
              <a:t> </a:t>
            </a:r>
            <a:r>
              <a:rPr lang="en-US" altLang="zh-TW" dirty="0"/>
              <a:t>)</a:t>
            </a:r>
            <a:endParaRPr lang="zh-TW" altLang="zh-TW" dirty="0"/>
          </a:p>
          <a:p>
            <a:pPr lvl="1"/>
            <a:endParaRPr lang="zh-TW" altLang="en-US" sz="24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32770" name="Picture 2" descr="C:\Documents and Settings\altit\Desktop\Sonka 4e Jpegs\93607_ch02\Figure 2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70465"/>
            <a:ext cx="6759786" cy="225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52563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56" y="1832415"/>
            <a:ext cx="5839714" cy="479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2209800" y="709562"/>
            <a:ext cx="518160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Color Models --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HSI Model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/>
          </p:nvPr>
        </p:nvGraphicFramePr>
        <p:xfrm>
          <a:off x="5436423" y="2066544"/>
          <a:ext cx="1453264" cy="1360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PhotoImpact" r:id="rId4" imgW="2085840" imgH="1952280" progId="PI3.Image">
                  <p:embed/>
                </p:oleObj>
              </mc:Choice>
              <mc:Fallback>
                <p:oleObj name="PhotoImpact" r:id="rId4" imgW="2085840" imgH="1952280" progId="PI3.Image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6423" y="2066544"/>
                        <a:ext cx="1453264" cy="1360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6990408" y="3694176"/>
          <a:ext cx="1686381" cy="1443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PhotoImpact" r:id="rId6" imgW="2047680" imgH="1752480" progId="PI3.Image">
                  <p:embed/>
                </p:oleObj>
              </mc:Choice>
              <mc:Fallback>
                <p:oleObj name="PhotoImpact" r:id="rId6" imgW="2047680" imgH="1752480" progId="PI3.Image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0408" y="3694176"/>
                        <a:ext cx="1686381" cy="1443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49EE665-9904-4168-94E3-890855FC732A}"/>
              </a:ext>
            </a:extLst>
          </p:cNvPr>
          <p:cNvSpPr/>
          <p:nvPr/>
        </p:nvSpPr>
        <p:spPr>
          <a:xfrm>
            <a:off x="7239000" y="2207772"/>
            <a:ext cx="1732334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H: Hue</a:t>
            </a:r>
          </a:p>
          <a:p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S: Saturation</a:t>
            </a:r>
          </a:p>
          <a:p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I:</a:t>
            </a:r>
            <a:r>
              <a:rPr lang="zh-TW" altLang="en-US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Intensity</a:t>
            </a:r>
            <a:endParaRPr lang="zh-TW" altLang="en-US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903" name="Object 7"/>
          <p:cNvGraphicFramePr>
            <a:graphicFrameLocks noChangeAspect="1"/>
          </p:cNvGraphicFramePr>
          <p:nvPr>
            <p:extLst/>
          </p:nvPr>
        </p:nvGraphicFramePr>
        <p:xfrm>
          <a:off x="4565571" y="3447542"/>
          <a:ext cx="4429316" cy="2867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Image" r:id="rId3" imgW="6514286" imgH="4215873" progId="Photoshop.Image.8">
                  <p:embed/>
                </p:oleObj>
              </mc:Choice>
              <mc:Fallback>
                <p:oleObj name="Image" r:id="rId3" imgW="6514286" imgH="4215873" progId="Photoshop.Image.8">
                  <p:embed/>
                  <p:pic>
                    <p:nvPicPr>
                      <p:cNvPr id="2089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5571" y="3447542"/>
                        <a:ext cx="4429316" cy="28671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7672" y="3574530"/>
          <a:ext cx="4347636" cy="2975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Image" r:id="rId5" imgW="6514286" imgH="4457143" progId="Photoshop.Image.8">
                  <p:embed/>
                </p:oleObj>
              </mc:Choice>
              <mc:Fallback>
                <p:oleObj name="Image" r:id="rId5" imgW="6514286" imgH="4457143" progId="Photoshop.Image.8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72" y="3574530"/>
                        <a:ext cx="4347636" cy="2975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8930" name="Picture 34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38" y="1705523"/>
            <a:ext cx="2256483" cy="17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114800" y="2801750"/>
            <a:ext cx="324024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https://nerd.nu/forums/topic/2632-forum-game-google-image-war/?page=7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D4268DF-3AD3-4AE5-B403-40244A587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09562"/>
            <a:ext cx="518160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Color Models --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HSI Model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43" y="4067740"/>
            <a:ext cx="5847310" cy="22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Figure 6.15 shows the hue, saturation, and intensity images for the RGB values shown in Figure 6.8.</a:t>
            </a:r>
            <a:endParaRPr lang="zh-TW" altLang="en-US"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3" name="Group 9"/>
          <p:cNvGrpSpPr>
            <a:grpSpLocks noChangeAspect="1"/>
          </p:cNvGrpSpPr>
          <p:nvPr/>
        </p:nvGrpSpPr>
        <p:grpSpPr bwMode="auto">
          <a:xfrm>
            <a:off x="595326" y="6051877"/>
            <a:ext cx="1339850" cy="433388"/>
            <a:chOff x="3393" y="3496"/>
            <a:chExt cx="844" cy="273"/>
          </a:xfrm>
        </p:grpSpPr>
        <p:sp>
          <p:nvSpPr>
            <p:cNvPr id="4" name="AutoShape 8"/>
            <p:cNvSpPr>
              <a:spLocks noChangeAspect="1" noChangeArrowheads="1" noTextEdit="1"/>
            </p:cNvSpPr>
            <p:nvPr/>
          </p:nvSpPr>
          <p:spPr bwMode="auto">
            <a:xfrm>
              <a:off x="3393" y="3496"/>
              <a:ext cx="84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pic>
          <p:nvPicPr>
            <p:cNvPr id="209930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" y="3496"/>
              <a:ext cx="848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13"/>
          <p:cNvGrpSpPr>
            <a:grpSpLocks noChangeAspect="1"/>
          </p:cNvGrpSpPr>
          <p:nvPr/>
        </p:nvGrpSpPr>
        <p:grpSpPr bwMode="auto">
          <a:xfrm>
            <a:off x="335052" y="4251960"/>
            <a:ext cx="1860398" cy="1727340"/>
            <a:chOff x="1739" y="2795"/>
            <a:chExt cx="1538" cy="1428"/>
          </a:xfrm>
        </p:grpSpPr>
        <p:sp>
          <p:nvSpPr>
            <p:cNvPr id="8" name="AutoShape 12"/>
            <p:cNvSpPr>
              <a:spLocks noChangeAspect="1" noChangeArrowheads="1" noTextEdit="1"/>
            </p:cNvSpPr>
            <p:nvPr/>
          </p:nvSpPr>
          <p:spPr bwMode="auto">
            <a:xfrm>
              <a:off x="1743" y="2855"/>
              <a:ext cx="1534" cy="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pic>
          <p:nvPicPr>
            <p:cNvPr id="209934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" y="2795"/>
              <a:ext cx="1538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十角星形 8"/>
          <p:cNvSpPr/>
          <p:nvPr/>
        </p:nvSpPr>
        <p:spPr bwMode="auto">
          <a:xfrm>
            <a:off x="3088132" y="3420350"/>
            <a:ext cx="566928" cy="594360"/>
          </a:xfrm>
          <a:prstGeom prst="star10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" name="十角星形 14"/>
          <p:cNvSpPr/>
          <p:nvPr/>
        </p:nvSpPr>
        <p:spPr bwMode="auto">
          <a:xfrm>
            <a:off x="5092636" y="3413040"/>
            <a:ext cx="566928" cy="594360"/>
          </a:xfrm>
          <a:prstGeom prst="star10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" name="十角星形 15"/>
          <p:cNvSpPr/>
          <p:nvPr/>
        </p:nvSpPr>
        <p:spPr bwMode="auto">
          <a:xfrm>
            <a:off x="7097140" y="3413040"/>
            <a:ext cx="566928" cy="594360"/>
          </a:xfrm>
          <a:prstGeom prst="star10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1328051E-0113-40AC-88D3-26B58C5D2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09562"/>
            <a:ext cx="518160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Color Models --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HSI Model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46" y="1707192"/>
            <a:ext cx="5108553" cy="479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948" name="Text Box 4"/>
          <p:cNvSpPr txBox="1">
            <a:spLocks noChangeArrowheads="1"/>
          </p:cNvSpPr>
          <p:nvPr/>
        </p:nvSpPr>
        <p:spPr bwMode="auto">
          <a:xfrm>
            <a:off x="2376488" y="696913"/>
            <a:ext cx="417988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Color Models --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HSI Model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十角星形 4"/>
          <p:cNvSpPr/>
          <p:nvPr/>
        </p:nvSpPr>
        <p:spPr bwMode="auto">
          <a:xfrm>
            <a:off x="6681454" y="1707192"/>
            <a:ext cx="566928" cy="594360"/>
          </a:xfrm>
          <a:prstGeom prst="star10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十角星形 5"/>
          <p:cNvSpPr/>
          <p:nvPr/>
        </p:nvSpPr>
        <p:spPr bwMode="auto">
          <a:xfrm>
            <a:off x="2315422" y="3672582"/>
            <a:ext cx="566928" cy="594360"/>
          </a:xfrm>
          <a:prstGeom prst="star10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十角星形 7"/>
          <p:cNvSpPr/>
          <p:nvPr/>
        </p:nvSpPr>
        <p:spPr bwMode="auto">
          <a:xfrm>
            <a:off x="6659999" y="3672582"/>
            <a:ext cx="566928" cy="594360"/>
          </a:xfrm>
          <a:prstGeom prst="star10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1712913"/>
            <a:ext cx="5059363" cy="477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972" name="Text Box 4"/>
          <p:cNvSpPr txBox="1">
            <a:spLocks noChangeArrowheads="1"/>
          </p:cNvSpPr>
          <p:nvPr/>
        </p:nvSpPr>
        <p:spPr bwMode="auto">
          <a:xfrm>
            <a:off x="2376488" y="696913"/>
            <a:ext cx="417988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Color Models --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HSI Model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十角星形 4"/>
          <p:cNvSpPr/>
          <p:nvPr/>
        </p:nvSpPr>
        <p:spPr bwMode="auto">
          <a:xfrm>
            <a:off x="2093024" y="1609890"/>
            <a:ext cx="566928" cy="594360"/>
          </a:xfrm>
          <a:prstGeom prst="star10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十角星形 5"/>
          <p:cNvSpPr/>
          <p:nvPr/>
        </p:nvSpPr>
        <p:spPr bwMode="auto">
          <a:xfrm>
            <a:off x="6514910" y="1609890"/>
            <a:ext cx="566928" cy="594360"/>
          </a:xfrm>
          <a:prstGeom prst="star10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十角星形 6"/>
          <p:cNvSpPr/>
          <p:nvPr/>
        </p:nvSpPr>
        <p:spPr bwMode="auto">
          <a:xfrm>
            <a:off x="2093024" y="3644264"/>
            <a:ext cx="566928" cy="594360"/>
          </a:xfrm>
          <a:prstGeom prst="star10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756496"/>
            <a:ext cx="5092700" cy="567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4592461" y="609600"/>
            <a:ext cx="3589338" cy="8223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Color Transformations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RGB&lt;-&gt;HSI&lt;-&gt;CMYK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1946"/>
            <a:ext cx="6302375" cy="503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92300" y="706438"/>
            <a:ext cx="564038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新細明體" panose="02020500000000000000" pitchFamily="18" charset="-120"/>
                <a:cs typeface="+mn-cs"/>
              </a:rPr>
              <a:t>Color Complement Transformations</a:t>
            </a: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C56774A3-B1B7-426D-AD8D-BDFCEDD66B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19441" y="4876800"/>
            <a:ext cx="2472931" cy="1870835"/>
            <a:chOff x="1354" y="2024"/>
            <a:chExt cx="2107" cy="1594"/>
          </a:xfrm>
        </p:grpSpPr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F1184346-544A-4973-BF14-A003C26401C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54" y="2024"/>
              <a:ext cx="2107" cy="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9AEFBABD-8C2D-4848-BC18-5E889106B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" y="2024"/>
              <a:ext cx="2110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3202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FFFF00"/>
                </a:solidFill>
              </a:rPr>
              <a:t>Palette images </a:t>
            </a:r>
            <a:r>
              <a:rPr lang="en-US" altLang="zh-TW" sz="2000" dirty="0"/>
              <a:t>(indexed images;</a:t>
            </a:r>
            <a:r>
              <a:rPr lang="zh-TW" altLang="zh-TW" sz="1800" dirty="0"/>
              <a:t>調色板</a:t>
            </a:r>
            <a:r>
              <a:rPr lang="en-US" altLang="zh-TW" sz="2000" dirty="0"/>
              <a:t>) provide a simple way to reduce the amount of data needed to represent an image.</a:t>
            </a:r>
          </a:p>
          <a:p>
            <a:pPr lvl="1"/>
            <a:r>
              <a:rPr lang="en-US" altLang="zh-TW" dirty="0"/>
              <a:t>The pixel values constitute a link to </a:t>
            </a:r>
            <a:r>
              <a:rPr lang="en-US" altLang="zh-TW" dirty="0">
                <a:solidFill>
                  <a:srgbClr val="FFC000"/>
                </a:solidFill>
              </a:rPr>
              <a:t>a lookup table </a:t>
            </a:r>
            <a:r>
              <a:rPr lang="en-US" altLang="zh-TW" dirty="0"/>
              <a:t>(palette; </a:t>
            </a:r>
            <a:r>
              <a:rPr lang="zh-TW" altLang="en-US" sz="1400" dirty="0"/>
              <a:t>調色板</a:t>
            </a:r>
            <a:r>
              <a:rPr lang="en-US" altLang="zh-TW" dirty="0"/>
              <a:t>).</a:t>
            </a:r>
          </a:p>
          <a:p>
            <a:pPr lvl="1"/>
            <a:r>
              <a:rPr lang="en-US" altLang="zh-TW" dirty="0"/>
              <a:t>The table contains as many entries as the range of possible values in the pixels which is typically 8 bits (256 values).</a:t>
            </a:r>
          </a:p>
          <a:p>
            <a:pPr lvl="1"/>
            <a:r>
              <a:rPr lang="en-US" altLang="zh-TW" dirty="0">
                <a:effectLst/>
              </a:rPr>
              <a:t>For example, (</a:t>
            </a:r>
            <a:r>
              <a:rPr lang="en-US" altLang="zh-TW" dirty="0">
                <a:solidFill>
                  <a:srgbClr val="00FF00"/>
                </a:solidFill>
                <a:effectLst/>
              </a:rPr>
              <a:t>8-bit color</a:t>
            </a:r>
            <a:r>
              <a:rPr lang="en-US" altLang="zh-TW" dirty="0">
                <a:effectLst/>
              </a:rPr>
              <a:t>, with three bits of red, three bits of green, and two bits of blue)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Palette images</a:t>
            </a:r>
            <a:endParaRPr lang="zh-TW" altLang="en-US" dirty="0"/>
          </a:p>
        </p:txBody>
      </p:sp>
      <p:pic>
        <p:nvPicPr>
          <p:cNvPr id="14338" name="Picture 2" descr="https://upload.wikimedia.org/wikipedia/commons/9/93/256colo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19600"/>
            <a:ext cx="6705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5361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6386" name="Picture 2" descr="「Palette images 中文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82036"/>
            <a:ext cx="7312026" cy="365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Palette images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9600" y="5558282"/>
            <a:ext cx="7007226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http://www.technologyuk.net/computing/computer-systems/display-adapter.shtml</a:t>
            </a:r>
          </a:p>
        </p:txBody>
      </p:sp>
    </p:spTree>
    <p:extLst>
      <p:ext uri="{BB962C8B-B14F-4D97-AF65-F5344CB8AC3E}">
        <p14:creationId xmlns:p14="http://schemas.microsoft.com/office/powerpoint/2010/main" val="204828809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FFFF00"/>
                </a:solidFill>
              </a:rPr>
              <a:t>Color constancy </a:t>
            </a:r>
            <a:r>
              <a:rPr lang="en-US" altLang="zh-TW" sz="1800" dirty="0"/>
              <a:t>(</a:t>
            </a:r>
            <a:r>
              <a:rPr lang="zh-TW" altLang="en-US" sz="1800" dirty="0">
                <a:effectLst/>
              </a:rPr>
              <a:t>顏色恆定</a:t>
            </a:r>
            <a:r>
              <a:rPr lang="en-US" altLang="zh-TW" sz="1800" dirty="0">
                <a:effectLst/>
              </a:rPr>
              <a:t>)</a:t>
            </a:r>
            <a:endParaRPr lang="en-US" altLang="zh-TW" sz="1800" dirty="0"/>
          </a:p>
          <a:p>
            <a:pPr lvl="1"/>
            <a:r>
              <a:rPr lang="en-US" altLang="zh-TW" sz="1800" dirty="0"/>
              <a:t>Surfaces have different colors and brightness when viewed under different lights.</a:t>
            </a:r>
          </a:p>
          <a:p>
            <a:pPr lvl="1"/>
            <a:r>
              <a:rPr lang="en-US" altLang="zh-TW" sz="1800" dirty="0"/>
              <a:t>The human vision system is able to abstract to a certain degree from the illumination changes and perceive several instances of a particular color as the </a:t>
            </a:r>
            <a:r>
              <a:rPr lang="en-US" altLang="zh-TW" sz="1800" dirty="0">
                <a:solidFill>
                  <a:srgbClr val="FFC000"/>
                </a:solidFill>
              </a:rPr>
              <a:t>same</a:t>
            </a:r>
            <a:r>
              <a:rPr lang="en-US" altLang="zh-TW" sz="1800" dirty="0"/>
              <a:t>.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constancy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75817"/>
            <a:ext cx="2921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913942"/>
            <a:ext cx="22860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Visible spectral colors (</a:t>
            </a:r>
            <a:r>
              <a:rPr lang="zh-TW" altLang="zh-TW" sz="1800" dirty="0">
                <a:effectLst/>
                <a:latin typeface="Arial Unicode MS"/>
                <a:ea typeface="inherit"/>
              </a:rPr>
              <a:t>可見光譜顏色</a:t>
            </a:r>
            <a:r>
              <a:rPr lang="zh-TW" altLang="zh-TW" sz="700" dirty="0">
                <a:effectLst/>
              </a:rPr>
              <a:t> 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pPr lvl="1">
              <a:buFontTx/>
              <a:buChar char="•"/>
            </a:pPr>
            <a:r>
              <a:rPr lang="en-US" altLang="zh-TW" dirty="0"/>
              <a:t>Colors can be represented as combinations of the primary colors.</a:t>
            </a:r>
          </a:p>
          <a:p>
            <a:pPr lvl="2">
              <a:buFontTx/>
              <a:buChar char="•"/>
            </a:pPr>
            <a:r>
              <a:rPr lang="en-US" altLang="zh-TW" dirty="0">
                <a:solidFill>
                  <a:srgbClr val="FFC000"/>
                </a:solidFill>
              </a:rPr>
              <a:t>Primary colors (</a:t>
            </a:r>
            <a:r>
              <a:rPr lang="zh-TW" altLang="en-US" dirty="0">
                <a:solidFill>
                  <a:srgbClr val="FFC000"/>
                </a:solidFill>
              </a:rPr>
              <a:t>原色</a:t>
            </a:r>
            <a:r>
              <a:rPr lang="en-US" altLang="zh-TW" dirty="0">
                <a:solidFill>
                  <a:srgbClr val="FFC000"/>
                </a:solidFill>
              </a:rPr>
              <a:t>)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FF0000"/>
                </a:solidFill>
              </a:rPr>
              <a:t>red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FF00"/>
                </a:solidFill>
              </a:rPr>
              <a:t>green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101FF"/>
                </a:solidFill>
              </a:rPr>
              <a:t>blue</a:t>
            </a:r>
          </a:p>
          <a:p>
            <a:pPr lvl="2">
              <a:buFontTx/>
              <a:buChar char="•"/>
            </a:pPr>
            <a:r>
              <a:rPr lang="en-US" altLang="zh-TW" dirty="0"/>
              <a:t>1 nm = 10</a:t>
            </a:r>
            <a:r>
              <a:rPr lang="en-US" altLang="zh-TW" baseline="30000" dirty="0"/>
              <a:t>-9</a:t>
            </a:r>
            <a:r>
              <a:rPr lang="en-US" altLang="zh-TW" dirty="0"/>
              <a:t> m 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Physics of color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52800"/>
            <a:ext cx="6629400" cy="243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0C762A-8EEB-43DA-98EC-BC761F1806EB}"/>
              </a:ext>
            </a:extLst>
          </p:cNvPr>
          <p:cNvSpPr/>
          <p:nvPr/>
        </p:nvSpPr>
        <p:spPr>
          <a:xfrm>
            <a:off x="1143000" y="5952140"/>
            <a:ext cx="662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https://zh.wikipedia.org/wiki/%E5%8E%9F%E8%89%B2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70DA927-FD69-41E0-8BEE-A77227E2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B9E9F4-E31F-44D3-B837-DC4750FD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CE4E5D-FB9C-4E82-901D-6B00CECB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486400"/>
            <a:ext cx="8534400" cy="6504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z="2000" dirty="0">
                <a:hlinkClick r:id="rId2"/>
              </a:rPr>
              <a:t>https://www.youtube.com/watch?v=-sAoJgJUA8Y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https://www.youtube.com/watch?v=z9Sen1HTu5o</a:t>
            </a:r>
            <a:endParaRPr lang="zh-TW" altLang="en-US" sz="2000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56D68C23-2D40-4919-B571-1EFD43CF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illusions VS Color constancy </a:t>
            </a:r>
            <a:endParaRPr lang="zh-TW" altLang="en-US" dirty="0"/>
          </a:p>
        </p:txBody>
      </p:sp>
      <p:pic>
        <p:nvPicPr>
          <p:cNvPr id="8194" name="Picture 2" descr="科学大家|神奇的视觉错觉：窥探大脑奥秘的窗口|错觉|视觉|神经元_新浪科技_新浪网">
            <a:extLst>
              <a:ext uri="{FF2B5EF4-FFF2-40B4-BE49-F238E27FC236}">
                <a16:creationId xmlns:a16="http://schemas.microsoft.com/office/drawing/2014/main" id="{48B89B4A-481D-4D16-9B73-720AA9817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7577916" cy="327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4457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Electromagnetic spectrum</a:t>
            </a:r>
            <a:endParaRPr lang="zh-TW" altLang="en-US" dirty="0"/>
          </a:p>
        </p:txBody>
      </p:sp>
      <p:pic>
        <p:nvPicPr>
          <p:cNvPr id="17410" name="Picture 2" descr="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95008"/>
            <a:ext cx="7689850" cy="45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604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52400" y="1389439"/>
            <a:ext cx="8686800" cy="477007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Why do we see the world in color?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rgbClr val="FFFF00"/>
                </a:solidFill>
              </a:rPr>
              <a:t>surface reflection </a:t>
            </a:r>
            <a:r>
              <a:rPr lang="en-US" altLang="zh-TW" sz="1800" dirty="0"/>
              <a:t>(</a:t>
            </a:r>
            <a:r>
              <a:rPr lang="zh-TW" altLang="zh-TW" sz="1800" dirty="0"/>
              <a:t>表面反射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r>
              <a:rPr lang="en-US" altLang="zh-TW" dirty="0"/>
              <a:t>rebounds (</a:t>
            </a:r>
            <a:r>
              <a:rPr lang="zh-TW" altLang="en-US" sz="1800" dirty="0"/>
              <a:t>反</a:t>
            </a:r>
            <a:r>
              <a:rPr lang="zh-TW" altLang="en-US" sz="1800" dirty="0">
                <a:effectLst/>
              </a:rPr>
              <a:t>彈</a:t>
            </a:r>
            <a:r>
              <a:rPr lang="en-US" altLang="zh-TW" dirty="0">
                <a:effectLst/>
              </a:rPr>
              <a:t>) </a:t>
            </a:r>
            <a:r>
              <a:rPr lang="en-US" altLang="zh-TW" dirty="0"/>
              <a:t>incoming energy from the surface, whose spectrum remains the same as that of the light source.</a:t>
            </a:r>
          </a:p>
          <a:p>
            <a:pPr lvl="2"/>
            <a:r>
              <a:rPr lang="en-US" altLang="zh-TW" dirty="0"/>
              <a:t>It is independent of the surface (</a:t>
            </a:r>
            <a:r>
              <a:rPr lang="en-US" altLang="zh-TW" dirty="0">
                <a:solidFill>
                  <a:srgbClr val="00FF00"/>
                </a:solidFill>
              </a:rPr>
              <a:t>do not </a:t>
            </a:r>
            <a:r>
              <a:rPr lang="en-US" altLang="zh-TW" dirty="0"/>
              <a:t>have a color).</a:t>
            </a:r>
          </a:p>
          <a:p>
            <a:pPr lvl="1"/>
            <a:r>
              <a:rPr lang="en-US" altLang="zh-TW" dirty="0"/>
              <a:t>The energy diffuses (</a:t>
            </a:r>
            <a:r>
              <a:rPr lang="zh-TW" altLang="en-US" sz="1800" dirty="0">
                <a:effectLst/>
              </a:rPr>
              <a:t>漫射</a:t>
            </a:r>
            <a:r>
              <a:rPr lang="en-US" altLang="zh-TW" dirty="0">
                <a:effectLst/>
              </a:rPr>
              <a:t>) </a:t>
            </a:r>
            <a:r>
              <a:rPr lang="en-US" altLang="zh-TW" dirty="0"/>
              <a:t>into the material and reflects randomly from the internal pigment (</a:t>
            </a:r>
            <a:r>
              <a:rPr lang="zh-TW" altLang="en-US" sz="1800" dirty="0">
                <a:effectLst/>
              </a:rPr>
              <a:t>顏料</a:t>
            </a:r>
            <a:r>
              <a:rPr lang="en-US" altLang="zh-TW" sz="1800" dirty="0">
                <a:effectLst/>
              </a:rPr>
              <a:t>;</a:t>
            </a:r>
            <a:r>
              <a:rPr lang="zh-TW" altLang="en-US" sz="1800" dirty="0">
                <a:effectLst/>
              </a:rPr>
              <a:t>色素</a:t>
            </a:r>
            <a:r>
              <a:rPr lang="en-US" altLang="zh-TW" dirty="0"/>
              <a:t>) in the matter. </a:t>
            </a:r>
            <a:r>
              <a:rPr lang="en-US" altLang="zh-TW" dirty="0">
                <a:solidFill>
                  <a:srgbClr val="FFFF00"/>
                </a:solidFill>
              </a:rPr>
              <a:t>(body reflection)</a:t>
            </a:r>
          </a:p>
          <a:p>
            <a:pPr lvl="2"/>
            <a:r>
              <a:rPr lang="en-US" altLang="zh-TW" dirty="0">
                <a:solidFill>
                  <a:srgbClr val="FFFF00"/>
                </a:solidFill>
              </a:rPr>
              <a:t>Observed color </a:t>
            </a:r>
            <a:r>
              <a:rPr lang="en-US" altLang="zh-TW" dirty="0"/>
              <a:t>of objects is caused by certain wavelength absorptions (</a:t>
            </a:r>
            <a:r>
              <a:rPr lang="zh-TW" altLang="en-US" sz="1800" dirty="0">
                <a:effectLst/>
              </a:rPr>
              <a:t>吸收</a:t>
            </a:r>
            <a:r>
              <a:rPr lang="en-US" altLang="zh-TW" dirty="0">
                <a:effectLst/>
              </a:rPr>
              <a:t>) </a:t>
            </a:r>
            <a:r>
              <a:rPr lang="en-US" altLang="zh-TW" dirty="0"/>
              <a:t>by pigment particles in dielectrics (</a:t>
            </a:r>
            <a:r>
              <a:rPr lang="zh-TW" altLang="zh-TW" sz="1800" dirty="0"/>
              <a:t>電介質 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Physics of color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22" y="4953000"/>
            <a:ext cx="5022694" cy="16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Retina (</a:t>
            </a:r>
            <a:r>
              <a:rPr lang="zh-TW" altLang="zh-TW" sz="2000" dirty="0"/>
              <a:t>視網膜</a:t>
            </a:r>
            <a:r>
              <a:rPr lang="en-US" altLang="zh-TW" dirty="0"/>
              <a:t>) is composed of photoreceptors (</a:t>
            </a:r>
            <a:r>
              <a:rPr lang="zh-TW" altLang="en-US" sz="2000" dirty="0">
                <a:effectLst/>
              </a:rPr>
              <a:t>感光器</a:t>
            </a:r>
            <a:r>
              <a:rPr lang="en-US" altLang="zh-TW" dirty="0">
                <a:effectLst/>
              </a:rPr>
              <a:t>)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Two types of photoreceptors</a:t>
            </a:r>
          </a:p>
          <a:p>
            <a:pPr lvl="1"/>
            <a:r>
              <a:rPr lang="en-US" altLang="zh-TW" sz="2400" dirty="0">
                <a:solidFill>
                  <a:srgbClr val="FFFF00"/>
                </a:solidFill>
              </a:rPr>
              <a:t>Rods:</a:t>
            </a:r>
            <a:r>
              <a:rPr lang="en-US" altLang="zh-TW" sz="2400" dirty="0"/>
              <a:t> sensitive to intensity </a:t>
            </a:r>
          </a:p>
          <a:p>
            <a:pPr lvl="1"/>
            <a:r>
              <a:rPr lang="en-US" altLang="zh-TW" sz="2400" dirty="0">
                <a:solidFill>
                  <a:srgbClr val="FFFF00"/>
                </a:solidFill>
              </a:rPr>
              <a:t>Cones:</a:t>
            </a:r>
            <a:r>
              <a:rPr lang="en-US" altLang="zh-TW" sz="2400" dirty="0"/>
              <a:t> sensitive to color </a:t>
            </a:r>
          </a:p>
          <a:p>
            <a:pPr lvl="1"/>
            <a:endParaRPr lang="en-US" altLang="zh-TW" sz="2400" dirty="0"/>
          </a:p>
          <a:p>
            <a:pPr marL="365125" lvl="1" indent="0">
              <a:buNone/>
            </a:pPr>
            <a:r>
              <a:rPr lang="en-US" altLang="zh-TW" dirty="0">
                <a:effectLst/>
              </a:rPr>
              <a:t>PS </a:t>
            </a:r>
            <a:r>
              <a:rPr lang="zh-TW" altLang="en-US" dirty="0">
                <a:solidFill>
                  <a:srgbClr val="FFC000"/>
                </a:solidFill>
                <a:effectLst/>
              </a:rPr>
              <a:t>視桿細胞</a:t>
            </a:r>
            <a:r>
              <a:rPr lang="en-US" altLang="zh-TW" dirty="0">
                <a:solidFill>
                  <a:srgbClr val="FFC000"/>
                </a:solidFill>
                <a:effectLst/>
              </a:rPr>
              <a:t>(rod cell) </a:t>
            </a:r>
            <a:r>
              <a:rPr lang="en-US" altLang="zh-TW" dirty="0" err="1">
                <a:solidFill>
                  <a:srgbClr val="FFC000"/>
                </a:solidFill>
                <a:effectLst/>
              </a:rPr>
              <a:t>v.s</a:t>
            </a:r>
            <a:r>
              <a:rPr lang="en-US" altLang="zh-TW" dirty="0">
                <a:solidFill>
                  <a:srgbClr val="FFC000"/>
                </a:solidFill>
                <a:effectLst/>
              </a:rPr>
              <a:t>. </a:t>
            </a:r>
            <a:r>
              <a:rPr lang="zh-TW" altLang="en-US" dirty="0">
                <a:solidFill>
                  <a:srgbClr val="FFC000"/>
                </a:solidFill>
                <a:effectLst/>
              </a:rPr>
              <a:t>視錐細胞</a:t>
            </a:r>
            <a:r>
              <a:rPr lang="en-US" altLang="zh-TW" dirty="0">
                <a:solidFill>
                  <a:srgbClr val="FFC000"/>
                </a:solidFill>
                <a:effectLst/>
              </a:rPr>
              <a:t>(cone cell)</a:t>
            </a:r>
          </a:p>
          <a:p>
            <a:pPr marL="365125" lvl="1" indent="0">
              <a:buNone/>
            </a:pPr>
            <a:r>
              <a:rPr lang="zh-TW" altLang="en-US" dirty="0">
                <a:effectLst/>
              </a:rPr>
              <a:t>視桿細胞主要與暗視覺有關</a:t>
            </a:r>
            <a:r>
              <a:rPr lang="en-US" altLang="zh-TW" dirty="0">
                <a:effectLst/>
              </a:rPr>
              <a:t>( </a:t>
            </a:r>
            <a:r>
              <a:rPr lang="zh-TW" altLang="en-US" dirty="0">
                <a:effectLst/>
              </a:rPr>
              <a:t>對光線的明暗變化、形態與移動特別敏感 </a:t>
            </a:r>
            <a:r>
              <a:rPr lang="en-US" altLang="zh-TW" dirty="0">
                <a:effectLst/>
              </a:rPr>
              <a:t>)</a:t>
            </a:r>
            <a:r>
              <a:rPr lang="zh-TW" altLang="en-US" dirty="0">
                <a:effectLst/>
              </a:rPr>
              <a:t>，分佈在</a:t>
            </a:r>
            <a:r>
              <a:rPr lang="zh-TW" altLang="zh-TW" dirty="0"/>
              <a:t>視網膜</a:t>
            </a:r>
            <a:r>
              <a:rPr lang="zh-TW" altLang="en-US" dirty="0">
                <a:effectLst/>
              </a:rPr>
              <a:t>周邊部。</a:t>
            </a:r>
          </a:p>
          <a:p>
            <a:pPr marL="365125" lvl="1" indent="0">
              <a:buNone/>
            </a:pPr>
            <a:r>
              <a:rPr lang="zh-TW" altLang="en-US" dirty="0">
                <a:effectLst/>
              </a:rPr>
              <a:t>視錐細胞則與光視覺有關</a:t>
            </a:r>
            <a:r>
              <a:rPr lang="en-US" altLang="zh-TW" dirty="0">
                <a:effectLst/>
              </a:rPr>
              <a:t>(</a:t>
            </a:r>
            <a:r>
              <a:rPr lang="zh-TW" altLang="en-US" dirty="0">
                <a:effectLst/>
              </a:rPr>
              <a:t>用來辨別色彩，並適合偵測各種細節 </a:t>
            </a:r>
            <a:r>
              <a:rPr lang="en-US" altLang="zh-TW" dirty="0">
                <a:effectLst/>
              </a:rPr>
              <a:t>)</a:t>
            </a:r>
            <a:r>
              <a:rPr lang="zh-TW" altLang="en-US" dirty="0">
                <a:effectLst/>
              </a:rPr>
              <a:t>，分佈在</a:t>
            </a:r>
            <a:r>
              <a:rPr lang="zh-TW" altLang="zh-TW" dirty="0"/>
              <a:t>視網膜</a:t>
            </a:r>
            <a:r>
              <a:rPr lang="zh-TW" altLang="en-US" dirty="0">
                <a:effectLst/>
              </a:rPr>
              <a:t>中心部，中央小凹</a:t>
            </a:r>
            <a:r>
              <a:rPr lang="en-US" altLang="zh-TW" dirty="0">
                <a:effectLst/>
              </a:rPr>
              <a:t>( </a:t>
            </a:r>
            <a:r>
              <a:rPr lang="en-US" altLang="zh-TW" dirty="0" err="1">
                <a:effectLst/>
              </a:rPr>
              <a:t>foveola</a:t>
            </a:r>
            <a:r>
              <a:rPr lang="en-US" altLang="zh-TW" dirty="0">
                <a:effectLst/>
              </a:rPr>
              <a:t> )</a:t>
            </a:r>
            <a:r>
              <a:rPr lang="zh-TW" altLang="en-US" dirty="0">
                <a:effectLst/>
              </a:rPr>
              <a:t>只有視錐細胞。</a:t>
            </a:r>
            <a:endParaRPr lang="en-US" altLang="zh-TW" dirty="0">
              <a:effectLst/>
            </a:endParaRPr>
          </a:p>
          <a:p>
            <a:pPr marL="365125" lvl="1" indent="0">
              <a:buNone/>
            </a:pPr>
            <a:r>
              <a:rPr lang="en-US" altLang="zh-TW" dirty="0">
                <a:effectLst/>
              </a:rPr>
              <a:t>PS </a:t>
            </a:r>
            <a:r>
              <a:rPr lang="zh-TW" altLang="en-US" dirty="0">
                <a:effectLst/>
              </a:rPr>
              <a:t>眼球構造圖 </a:t>
            </a:r>
            <a:r>
              <a:rPr lang="en-US" altLang="zh-TW" sz="1400" dirty="0">
                <a:effectLst/>
              </a:rPr>
              <a:t>https://mulicia.pixnet.net/blog/post/4213181</a:t>
            </a:r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70442684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Types of cones:  L(</a:t>
            </a:r>
            <a:r>
              <a:rPr lang="en-US" altLang="zh-TW" dirty="0">
                <a:solidFill>
                  <a:srgbClr val="FF0000"/>
                </a:solidFill>
              </a:rPr>
              <a:t>red</a:t>
            </a:r>
            <a:r>
              <a:rPr lang="en-US" altLang="zh-TW" dirty="0"/>
              <a:t>), M(</a:t>
            </a:r>
            <a:r>
              <a:rPr lang="en-US" altLang="zh-TW" dirty="0">
                <a:solidFill>
                  <a:srgbClr val="00FF00"/>
                </a:solidFill>
              </a:rPr>
              <a:t>green</a:t>
            </a:r>
            <a:r>
              <a:rPr lang="en-US" altLang="zh-TW" dirty="0"/>
              <a:t>), S(</a:t>
            </a:r>
            <a:r>
              <a:rPr lang="en-US" altLang="zh-TW" dirty="0">
                <a:solidFill>
                  <a:srgbClr val="0101FF"/>
                </a:solidFill>
              </a:rPr>
              <a:t>blue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sz="2400" dirty="0"/>
              <a:t>The figure shows </a:t>
            </a:r>
            <a:r>
              <a:rPr lang="en-US" altLang="zh-TW" sz="2400" dirty="0">
                <a:solidFill>
                  <a:srgbClr val="FFC000"/>
                </a:solidFill>
              </a:rPr>
              <a:t>relative sensitivity </a:t>
            </a:r>
            <a:r>
              <a:rPr lang="en-US" altLang="zh-TW" sz="2400" dirty="0"/>
              <a:t>of S, M, L cones of the human eye to wavelength.</a:t>
            </a:r>
          </a:p>
          <a:p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777975"/>
              </p:ext>
            </p:extLst>
          </p:nvPr>
        </p:nvGraphicFramePr>
        <p:xfrm>
          <a:off x="1317534" y="3118043"/>
          <a:ext cx="42926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PhotoImpact" r:id="rId3" imgW="4292280" imgH="2197080" progId="PI3.Image">
                  <p:embed/>
                </p:oleObj>
              </mc:Choice>
              <mc:Fallback>
                <p:oleObj name="PhotoImpact" r:id="rId3" imgW="4292280" imgH="219708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7534" y="3118043"/>
                        <a:ext cx="42926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317534" y="5378525"/>
            <a:ext cx="5271633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色盲資訊 </a:t>
            </a:r>
            <a:r>
              <a:rPr lang="en-US" altLang="zh-TW" sz="1400" dirty="0"/>
              <a:t>https://zh.wikipedia.org/wiki/%E8%89%B2%E7%9B%B2</a:t>
            </a:r>
          </a:p>
          <a:p>
            <a:r>
              <a:rPr lang="en-US" altLang="zh-TW" sz="1400" dirty="0"/>
              <a:t>http://blog.fourdesire.com/2014/12/11/wo-he-ni-you-dian-bu-yang-zhen-dui-se-mang-zhe-de-ti-tie-she-ji/</a:t>
            </a:r>
            <a:endParaRPr lang="zh-TW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0AB13A-ABF0-4A98-B64B-B871F3B85438}"/>
              </a:ext>
            </a:extLst>
          </p:cNvPr>
          <p:cNvSpPr/>
          <p:nvPr/>
        </p:nvSpPr>
        <p:spPr>
          <a:xfrm>
            <a:off x="5733822" y="3389989"/>
            <a:ext cx="3053536" cy="183127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rial" panose="020B0604020202020204" pitchFamily="34" charset="0"/>
              </a:rPr>
              <a:t>人類每隻眼球視網膜大約</a:t>
            </a:r>
            <a:r>
              <a:rPr lang="en-US" altLang="zh-TW" sz="1600" dirty="0">
                <a:latin typeface="Arial" panose="020B0604020202020204" pitchFamily="34" charset="0"/>
              </a:rPr>
              <a:t>600</a:t>
            </a:r>
            <a:r>
              <a:rPr lang="zh-TW" altLang="en-US" sz="1600" dirty="0">
                <a:latin typeface="Arial" panose="020B0604020202020204" pitchFamily="34" charset="0"/>
              </a:rPr>
              <a:t>萬</a:t>
            </a:r>
            <a:r>
              <a:rPr lang="en-US" altLang="zh-TW" sz="1600" dirty="0">
                <a:latin typeface="Arial" panose="020B0604020202020204" pitchFamily="34" charset="0"/>
              </a:rPr>
              <a:t>~700</a:t>
            </a:r>
            <a:r>
              <a:rPr lang="zh-TW" altLang="en-US" sz="1600" dirty="0">
                <a:latin typeface="Arial" panose="020B0604020202020204" pitchFamily="34" charset="0"/>
              </a:rPr>
              <a:t>萬的視錐細胞</a:t>
            </a:r>
            <a:r>
              <a:rPr lang="en-US" altLang="zh-TW" sz="1600" dirty="0">
                <a:latin typeface="Arial" panose="020B0604020202020204" pitchFamily="34" charset="0"/>
              </a:rPr>
              <a:t>(cones)</a:t>
            </a:r>
            <a:r>
              <a:rPr lang="zh-TW" altLang="en-US" sz="1600" dirty="0">
                <a:latin typeface="Arial" panose="020B0604020202020204" pitchFamily="34" charset="0"/>
              </a:rPr>
              <a:t>，多分布在黃斑處。大多數哺乳動物都具有能感受紅光、藍光以及綠光的三種視錐細胞。</a:t>
            </a:r>
            <a:endParaRPr lang="en-US" altLang="zh-TW" sz="1600" dirty="0">
              <a:latin typeface="Arial" panose="020B0604020202020204" pitchFamily="34" charset="0"/>
            </a:endParaRPr>
          </a:p>
          <a:p>
            <a:r>
              <a:rPr lang="en-US" altLang="zh-TW" sz="1100" dirty="0"/>
              <a:t>http://cht.a-hospital.com/w/%E8%A7%86%E9%94%A5%E7%BB%86%E8%83%9E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  <a:latin typeface="+mj-lt"/>
                    <a:ea typeface="+mj-ea"/>
                    <a:cs typeface="+mj-cs"/>
                  </a:rPr>
                  <a:t>RGB color space</a:t>
                </a:r>
              </a:p>
              <a:p>
                <a:pPr lvl="1"/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Given primary colors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, then </a:t>
                </a:r>
                <a:r>
                  <a:rPr lang="en-US" altLang="zh-TW" dirty="0">
                    <a:solidFill>
                      <a:srgbClr val="FFC000"/>
                    </a:solidFill>
                    <a:latin typeface="+mj-lt"/>
                    <a:ea typeface="+mj-ea"/>
                    <a:cs typeface="+mj-cs"/>
                  </a:rPr>
                  <a:t>color matching functions </a:t>
                </a:r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can be obtained by</a:t>
                </a:r>
              </a:p>
              <a:p>
                <a:pPr marL="365125" lvl="1" indent="0">
                  <a:buNone/>
                </a:pPr>
                <a:r>
                  <a:rPr lang="en-US" altLang="zh-TW" sz="24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400" dirty="0"/>
                  <a:t>; </a:t>
                </a:r>
              </a:p>
              <a:p>
                <a:pPr marL="365125" lvl="1" indent="0">
                  <a:buNone/>
                </a:pPr>
                <a:r>
                  <a:rPr lang="en-US" altLang="zh-TW" sz="2400" dirty="0"/>
                  <a:t>  </a:t>
                </a:r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 may be </a:t>
                </a:r>
                <a:r>
                  <a:rPr lang="en-US" altLang="zh-TW" dirty="0">
                    <a:solidFill>
                      <a:srgbClr val="FFC000"/>
                    </a:solidFill>
                    <a:latin typeface="+mj-lt"/>
                    <a:ea typeface="+mj-ea"/>
                    <a:cs typeface="+mj-cs"/>
                  </a:rPr>
                  <a:t>negative</a:t>
                </a:r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.</a:t>
                </a:r>
                <a:endParaRPr lang="zh-TW" altLang="en-US" dirty="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36866" name="Picture 2" descr="C:\Documents and Settings\altit\Desktop\Sonka 4e Jpegs\93607_ch02\Figure 2.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5" y="3819600"/>
            <a:ext cx="7420550" cy="21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www.itp.uni-hannover.de/~zawischa/ITP/bildchen/rgbl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52" y="3819600"/>
            <a:ext cx="3637123" cy="22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587240" y="6068433"/>
            <a:ext cx="4251960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https://www.itp.uni-hannover.de/~zawischa/ITP/colmetr.html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534400" cy="465297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CIE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XYZ color space</a:t>
                </a:r>
              </a:p>
              <a:p>
                <a:pPr lvl="1"/>
                <a:r>
                  <a:rPr lang="en-US" altLang="zh-TW" dirty="0"/>
                  <a:t>CIE: an organization responsible for color standard</a:t>
                </a:r>
              </a:p>
              <a:p>
                <a:pPr lvl="2"/>
                <a:r>
                  <a:rPr lang="en-US" altLang="zh-TW" dirty="0">
                    <a:effectLst/>
                  </a:rPr>
                  <a:t>Commission </a:t>
                </a:r>
                <a:r>
                  <a:rPr lang="en-US" altLang="zh-TW" dirty="0" err="1">
                    <a:effectLst/>
                  </a:rPr>
                  <a:t>internationale</a:t>
                </a:r>
                <a:r>
                  <a:rPr lang="en-US" altLang="zh-TW" dirty="0">
                    <a:effectLst/>
                  </a:rPr>
                  <a:t> de </a:t>
                </a:r>
                <a:r>
                  <a:rPr lang="en-US" altLang="zh-TW" dirty="0" err="1">
                    <a:effectLst/>
                  </a:rPr>
                  <a:t>l'éclairage</a:t>
                </a:r>
                <a:r>
                  <a:rPr lang="en-US" altLang="zh-TW" dirty="0">
                    <a:effectLst/>
                  </a:rPr>
                  <a:t> (French)</a:t>
                </a:r>
              </a:p>
              <a:p>
                <a:pPr lvl="2"/>
                <a:r>
                  <a:rPr lang="en-US" altLang="zh-TW" dirty="0">
                    <a:effectLst/>
                  </a:rPr>
                  <a:t>International Commission on Illumination</a:t>
                </a:r>
              </a:p>
              <a:p>
                <a:pPr lvl="2"/>
                <a:r>
                  <a:rPr lang="zh-TW" altLang="zh-TW" sz="1800" dirty="0"/>
                  <a:t>國際照明委員會</a:t>
                </a:r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XYZ</a:t>
                </a:r>
              </a:p>
              <a:p>
                <a:pPr lvl="2"/>
                <a:r>
                  <a:rPr lang="en-US" altLang="zh-TW" dirty="0"/>
                  <a:t>Y: brightness (luminance)</a:t>
                </a:r>
              </a:p>
              <a:p>
                <a:pPr lvl="2"/>
                <a:r>
                  <a:rPr lang="en-US" altLang="zh-TW" dirty="0"/>
                  <a:t>The actual color is a mixture of 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          where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/>
                  <a:t>are </a:t>
                </a:r>
                <a:br>
                  <a:rPr lang="en-US" altLang="zh-TW" dirty="0"/>
                </a:br>
                <a:r>
                  <a:rPr lang="en-US" altLang="zh-TW" dirty="0"/>
                  <a:t>           weights in the mixture</a:t>
                </a:r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534400" cy="4652973"/>
              </a:xfrm>
              <a:blipFill>
                <a:blip r:embed="rId2"/>
                <a:stretch>
                  <a:fillRect l="-2214" t="-61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37890" name="Picture 2" descr="C:\Documents and Settings\altit\Desktop\Sonka 4e Jpegs\93607_ch02\Figure 2.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96" y="3462305"/>
            <a:ext cx="3416808" cy="28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www.itp.uni-hannover.de/~zawischa/ITP/bildchen/spekt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96" y="3462305"/>
            <a:ext cx="3416808" cy="285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84565" y="5689089"/>
            <a:ext cx="4251198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CIE </a:t>
            </a:r>
            <a:r>
              <a:rPr lang="en-US" altLang="zh-TW" sz="1200" dirty="0">
                <a:solidFill>
                  <a:srgbClr val="FFFF00"/>
                </a:solidFill>
              </a:rPr>
              <a:t>XYZ color space</a:t>
            </a:r>
          </a:p>
          <a:p>
            <a:r>
              <a:rPr lang="zh-TW" altLang="en-US" sz="1200" dirty="0"/>
              <a:t>https://zh.wikipedia.org/wiki/CIE1931%E8%89%B2%E5%BD%A9%E7%A9%BA%E9%97%B4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2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2_DIP-2E-book-presentations-template">
  <a:themeElements>
    <a:clrScheme name="DIP-2E-book-presentations-template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P-2E-book-presentations-template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IP-2E-book-presentations-template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P-2E-book-presentations-template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33732</TotalTime>
  <Words>2130</Words>
  <Application>Microsoft Office PowerPoint</Application>
  <PresentationFormat>如螢幕大小 (4:3)</PresentationFormat>
  <Paragraphs>202</Paragraphs>
  <Slides>30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6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30</vt:i4>
      </vt:variant>
    </vt:vector>
  </HeadingPairs>
  <TitlesOfParts>
    <vt:vector size="54" baseType="lpstr">
      <vt:lpstr>Arial Unicode MS</vt:lpstr>
      <vt:lpstr>inherit</vt:lpstr>
      <vt:lpstr>微軟正黑體</vt:lpstr>
      <vt:lpstr>新細明體</vt:lpstr>
      <vt:lpstr>Arial</vt:lpstr>
      <vt:lpstr>Book Antiqua</vt:lpstr>
      <vt:lpstr>Calibri</vt:lpstr>
      <vt:lpstr>Calibri Light</vt:lpstr>
      <vt:lpstr>Cambria Math</vt:lpstr>
      <vt:lpstr>Rockwell</vt:lpstr>
      <vt:lpstr>Times New Roman</vt:lpstr>
      <vt:lpstr>Trebuchet MS</vt:lpstr>
      <vt:lpstr>Verdana</vt:lpstr>
      <vt:lpstr>Wingdings</vt:lpstr>
      <vt:lpstr>Wingdings 3</vt:lpstr>
      <vt:lpstr>Kilter</vt:lpstr>
      <vt:lpstr>回顧</vt:lpstr>
      <vt:lpstr>多面向</vt:lpstr>
      <vt:lpstr>1_多面向</vt:lpstr>
      <vt:lpstr>2_多面向</vt:lpstr>
      <vt:lpstr>2_DIP-2E-book-presentations-template</vt:lpstr>
      <vt:lpstr>PhotoImpact</vt:lpstr>
      <vt:lpstr>方程式</vt:lpstr>
      <vt:lpstr>Image</vt:lpstr>
      <vt:lpstr>Chapter 2</vt:lpstr>
      <vt:lpstr>Color images</vt:lpstr>
      <vt:lpstr>Physics of color</vt:lpstr>
      <vt:lpstr>Electromagnetic spectrum</vt:lpstr>
      <vt:lpstr>Physics of color</vt:lpstr>
      <vt:lpstr>Color perceived by humans</vt:lpstr>
      <vt:lpstr>Color perceived by humans</vt:lpstr>
      <vt:lpstr>Color perceived by humans</vt:lpstr>
      <vt:lpstr>Color perceived by humans</vt:lpstr>
      <vt:lpstr>Color perceived by humans</vt:lpstr>
      <vt:lpstr>Color perceived by humans</vt:lpstr>
      <vt:lpstr>Color perceived by humans</vt:lpstr>
      <vt:lpstr>Color spaces</vt:lpstr>
      <vt:lpstr>PowerPoint 簡報</vt:lpstr>
      <vt:lpstr>Color spaces</vt:lpstr>
      <vt:lpstr>Color spaces</vt:lpstr>
      <vt:lpstr>Color spaces</vt:lpstr>
      <vt:lpstr>PowerPoint 簡報</vt:lpstr>
      <vt:lpstr>Color spaces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Palette images</vt:lpstr>
      <vt:lpstr>Palette images</vt:lpstr>
      <vt:lpstr>Color constancy</vt:lpstr>
      <vt:lpstr>Visual illusions VS Color constancy 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violet</cp:lastModifiedBy>
  <cp:revision>475</cp:revision>
  <dcterms:created xsi:type="dcterms:W3CDTF">2013-10-11T17:23:38Z</dcterms:created>
  <dcterms:modified xsi:type="dcterms:W3CDTF">2023-09-15T02:59:25Z</dcterms:modified>
</cp:coreProperties>
</file>